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mp4" ContentType="video/mp4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sldIdLst>
    <p:sldId id="256" r:id="rId3"/>
    <p:sldId id="260" r:id="rId4"/>
    <p:sldId id="266" r:id="rId5"/>
    <p:sldId id="267" r:id="rId6"/>
    <p:sldId id="262" r:id="rId7"/>
    <p:sldId id="263" r:id="rId8"/>
    <p:sldId id="264" r:id="rId9"/>
    <p:sldId id="272" r:id="rId10"/>
    <p:sldId id="268" r:id="rId11"/>
    <p:sldId id="275" r:id="rId1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1" autoAdjust="0"/>
    <p:restoredTop sz="94660"/>
  </p:normalViewPr>
  <p:slideViewPr>
    <p:cSldViewPr snapToGrid="0">
      <p:cViewPr varScale="1">
        <p:scale>
          <a:sx n="53" d="100"/>
          <a:sy n="53" d="100"/>
        </p:scale>
        <p:origin x="180" y="5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" Type="http://schemas.openxmlformats.org/officeDocument/2006/relationships/theme" Target="theme/theme1.xml"/><Relationship Id="rId15" Type="http://schemas.openxmlformats.org/officeDocument/2006/relationships/tableStyles" Target="tableStyles.xml"/><Relationship Id="rId14" Type="http://schemas.openxmlformats.org/officeDocument/2006/relationships/viewProps" Target="viewProps.xml"/><Relationship Id="rId13" Type="http://schemas.openxmlformats.org/officeDocument/2006/relationships/presProps" Target="presProps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jpeg>
</file>

<file path=ppt/media/image3.jpeg>
</file>

<file path=ppt/media/image4.jpeg>
</file>

<file path=ppt/media/image5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2" Type="http://schemas.openxmlformats.org/officeDocument/2006/relationships/theme" Target="../theme/theme1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3A1C593-65D0-4073-BCC9-577B9352EA97}" type="datetimeFigureOut">
              <a:rPr lang="en-US" smtClean="0"/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B618960-8005-486C-9A75-10CB2AAC16F9}" type="slidenum">
              <a:rPr lang="en-US" smtClean="0"/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2.jpeg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6" Type="http://schemas.openxmlformats.org/officeDocument/2006/relationships/slideLayout" Target="../slideLayouts/slideLayout1.xml"/><Relationship Id="rId5" Type="http://schemas.openxmlformats.org/officeDocument/2006/relationships/image" Target="../media/image5.png"/><Relationship Id="rId4" Type="http://schemas.openxmlformats.org/officeDocument/2006/relationships/tags" Target="../tags/tag13.xml"/><Relationship Id="rId3" Type="http://schemas.microsoft.com/office/2007/relationships/media" Target="../media/media1.mp4"/><Relationship Id="rId2" Type="http://schemas.openxmlformats.org/officeDocument/2006/relationships/video" Target="../media/media1.mp4"/><Relationship Id="rId1" Type="http://schemas.openxmlformats.org/officeDocument/2006/relationships/image" Target="../media/image1.png"/></Relationships>
</file>

<file path=ppt/slides/_rels/slide2.xml.rels><?xml version="1.0" encoding="UTF-8" standalone="yes"?>
<Relationships xmlns="http://schemas.openxmlformats.org/package/2006/relationships"><Relationship Id="rId9" Type="http://schemas.openxmlformats.org/officeDocument/2006/relationships/tags" Target="../tags/tag8.xml"/><Relationship Id="rId8" Type="http://schemas.openxmlformats.org/officeDocument/2006/relationships/tags" Target="../tags/tag7.xml"/><Relationship Id="rId7" Type="http://schemas.openxmlformats.org/officeDocument/2006/relationships/tags" Target="../tags/tag6.xml"/><Relationship Id="rId6" Type="http://schemas.openxmlformats.org/officeDocument/2006/relationships/tags" Target="../tags/tag5.xml"/><Relationship Id="rId5" Type="http://schemas.openxmlformats.org/officeDocument/2006/relationships/tags" Target="../tags/tag4.xml"/><Relationship Id="rId4" Type="http://schemas.openxmlformats.org/officeDocument/2006/relationships/tags" Target="../tags/tag3.xml"/><Relationship Id="rId3" Type="http://schemas.openxmlformats.org/officeDocument/2006/relationships/tags" Target="../tags/tag2.xml"/><Relationship Id="rId2" Type="http://schemas.openxmlformats.org/officeDocument/2006/relationships/tags" Target="../tags/tag1.xml"/><Relationship Id="rId14" Type="http://schemas.openxmlformats.org/officeDocument/2006/relationships/slideLayout" Target="../slideLayouts/slideLayout1.xml"/><Relationship Id="rId13" Type="http://schemas.openxmlformats.org/officeDocument/2006/relationships/tags" Target="../tags/tag12.xml"/><Relationship Id="rId12" Type="http://schemas.openxmlformats.org/officeDocument/2006/relationships/tags" Target="../tags/tag11.xml"/><Relationship Id="rId11" Type="http://schemas.openxmlformats.org/officeDocument/2006/relationships/tags" Target="../tags/tag10.xml"/><Relationship Id="rId10" Type="http://schemas.openxmlformats.org/officeDocument/2006/relationships/tags" Target="../tags/tag9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4.jpeg"/><Relationship Id="rId1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000">
              <a:schemeClr val="bg1"/>
            </a:gs>
            <a:gs pos="0">
              <a:schemeClr val="bg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ematifyLogo"/>
          <p:cNvPicPr>
            <a:picLocks noChangeAspect="1"/>
          </p:cNvPicPr>
          <p:nvPr/>
        </p:nvPicPr>
        <p:blipFill>
          <a:blip r:embed="rId1">
            <a:alphaModFix amt="10000"/>
          </a:blip>
          <a:stretch>
            <a:fillRect/>
          </a:stretch>
        </p:blipFill>
        <p:spPr>
          <a:xfrm>
            <a:off x="3801745" y="1263015"/>
            <a:ext cx="4588510" cy="4331970"/>
          </a:xfrm>
          <a:prstGeom prst="rect">
            <a:avLst/>
          </a:prstGeom>
          <a:effectLst>
            <a:outerShdw blurRad="1270000" algn="ctr" rotWithShape="0">
              <a:schemeClr val="bg1">
                <a:alpha val="100000"/>
              </a:schemeClr>
            </a:outerShdw>
          </a:effectLst>
          <a:scene3d>
            <a:camera prst="orthographicFront"/>
            <a:lightRig rig="threePt" dir="t"/>
          </a:scene3d>
          <a:sp3d prstMaterial="plastic"/>
        </p:spPr>
      </p:pic>
      <p:pic>
        <p:nvPicPr>
          <p:cNvPr id="7" name="Picture 6" descr="front pag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526145" y="1068705"/>
            <a:ext cx="2299970" cy="4874895"/>
          </a:xfrm>
          <a:prstGeom prst="rect">
            <a:avLst/>
          </a:prstGeom>
        </p:spPr>
      </p:pic>
      <p:sp>
        <p:nvSpPr>
          <p:cNvPr id="8" name="Text Box 7"/>
          <p:cNvSpPr txBox="1"/>
          <p:nvPr/>
        </p:nvSpPr>
        <p:spPr>
          <a:xfrm>
            <a:off x="810895" y="1657985"/>
            <a:ext cx="6747510" cy="369633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66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Hematify- From your veins to their hearts</a:t>
            </a:r>
            <a:endParaRPr lang="en-US" sz="6600" b="1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000">
              <a:schemeClr val="bg1"/>
            </a:gs>
            <a:gs pos="0">
              <a:schemeClr val="bg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ematifyLogo"/>
          <p:cNvPicPr>
            <a:picLocks noChangeAspect="1"/>
          </p:cNvPicPr>
          <p:nvPr/>
        </p:nvPicPr>
        <p:blipFill>
          <a:blip r:embed="rId1">
            <a:alphaModFix amt="10000"/>
          </a:blip>
          <a:stretch>
            <a:fillRect/>
          </a:stretch>
        </p:blipFill>
        <p:spPr>
          <a:xfrm>
            <a:off x="3801745" y="1263015"/>
            <a:ext cx="4588510" cy="4331970"/>
          </a:xfrm>
          <a:prstGeom prst="rect">
            <a:avLst/>
          </a:prstGeom>
          <a:effectLst>
            <a:outerShdw blurRad="1270000" algn="ctr" rotWithShape="0">
              <a:schemeClr val="bg1">
                <a:alpha val="100000"/>
              </a:schemeClr>
            </a:outerShdw>
          </a:effectLst>
          <a:scene3d>
            <a:camera prst="orthographicFront"/>
            <a:lightRig rig="threePt" dir="t"/>
          </a:scene3d>
          <a:sp3d prstMaterial="plastic"/>
        </p:spPr>
      </p:pic>
      <p:sp>
        <p:nvSpPr>
          <p:cNvPr id="14" name="Text Box 13"/>
          <p:cNvSpPr txBox="1"/>
          <p:nvPr/>
        </p:nvSpPr>
        <p:spPr>
          <a:xfrm>
            <a:off x="596265" y="-30480"/>
            <a:ext cx="10059035" cy="12934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66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6. Impact and Future Scope</a:t>
            </a:r>
            <a:endParaRPr lang="en-US" sz="6600" b="1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702310" y="1018540"/>
            <a:ext cx="8155305" cy="58388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Future Scope</a:t>
            </a:r>
            <a:endParaRPr lang="en-US" altLang="en-US" sz="28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Expansion: Scale the app to cover more regions and countries.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Advanced Features: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Integration with hospitals and blood banks for real-time blood availability tracking also integrating with google maps api for real-time location search.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Notification System: Allow recipients to send blood requests that reach donors as instant notifications. Donors can accept or decline requests based on availability.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Real-time tracking of blood availability and donor responses.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Multilingual Support: Make the app accessible to a wider audience.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6" name="hematify video 2">
            <a:hlinkClick r:id="" action="ppaction://media"/>
          </p:cNvPr>
          <p:cNvPicPr/>
          <p:nvPr>
            <a:vide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  <p:custDataLst>
              <p:tags r:id="rId4"/>
            </p:custDataLst>
          </p:nvPr>
        </p:nvPicPr>
        <p:blipFill>
          <a:blip r:embed="rId5"/>
          <a:stretch>
            <a:fillRect/>
          </a:stretch>
        </p:blipFill>
        <p:spPr>
          <a:xfrm>
            <a:off x="8702040" y="1084580"/>
            <a:ext cx="3251200" cy="54864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video fullScrn="0">
              <p:cMediaNode>
                <p:cTn id="2" fill="hold" display="1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3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4" fill="hold">
                      <p:stCondLst>
                        <p:cond delay="0"/>
                      </p:stCondLst>
                      <p:childTnLst>
                        <p:par>
                          <p:cTn id="5" fill="hold">
                            <p:stCondLst>
                              <p:cond delay="0"/>
                            </p:stCondLst>
                            <p:childTnLst>
                              <p:par>
                                <p:cTn id="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 additive="base">
                                        <p:cTn id="7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000">
              <a:schemeClr val="bg1"/>
            </a:gs>
            <a:gs pos="0">
              <a:schemeClr val="bg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Group 2"/>
          <p:cNvGrpSpPr/>
          <p:nvPr/>
        </p:nvGrpSpPr>
        <p:grpSpPr>
          <a:xfrm>
            <a:off x="1578144" y="1263015"/>
            <a:ext cx="8573237" cy="4729189"/>
            <a:chOff x="3739" y="1989"/>
            <a:chExt cx="13501" cy="7448"/>
          </a:xfrm>
        </p:grpSpPr>
        <p:pic>
          <p:nvPicPr>
            <p:cNvPr id="5" name="Picture 4" descr="hematifyLogo"/>
            <p:cNvPicPr>
              <a:picLocks noChangeAspect="1"/>
            </p:cNvPicPr>
            <p:nvPr/>
          </p:nvPicPr>
          <p:blipFill>
            <a:blip r:embed="rId1">
              <a:alphaModFix amt="10000"/>
            </a:blip>
            <a:stretch>
              <a:fillRect/>
            </a:stretch>
          </p:blipFill>
          <p:spPr>
            <a:xfrm>
              <a:off x="5987" y="1989"/>
              <a:ext cx="7226" cy="6822"/>
            </a:xfrm>
            <a:prstGeom prst="rect">
              <a:avLst/>
            </a:prstGeom>
            <a:effectLst>
              <a:outerShdw blurRad="1270000" algn="ctr" rotWithShape="0">
                <a:schemeClr val="bg1">
                  <a:alpha val="100000"/>
                </a:schemeClr>
              </a:outerShdw>
            </a:effectLst>
            <a:scene3d>
              <a:camera prst="orthographicFront"/>
              <a:lightRig rig="threePt" dir="t"/>
            </a:scene3d>
            <a:sp3d prstMaterial="plastic"/>
          </p:spPr>
        </p:pic>
        <p:sp>
          <p:nvSpPr>
            <p:cNvPr id="2" name="项标题"/>
            <p:cNvSpPr txBox="1"/>
            <p:nvPr>
              <p:custDataLst>
                <p:tags r:id="rId2"/>
              </p:custDataLst>
            </p:nvPr>
          </p:nvSpPr>
          <p:spPr>
            <a:xfrm>
              <a:off x="3768" y="4539"/>
              <a:ext cx="3061" cy="124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rmAutofit/>
            </a:bodyPr>
            <a:p>
              <a:pPr algn="l">
                <a:lnSpc>
                  <a:spcPct val="100000"/>
                </a:lnSpc>
              </a:pPr>
              <a:r>
                <a:rPr lang="en-US" sz="2400" b="1" dirty="0">
                  <a:solidFill>
                    <a:schemeClr val="tx2"/>
                  </a:solidFill>
                  <a:latin typeface="+mj-lt"/>
                </a:rPr>
                <a:t>Introduction to Hematify</a:t>
              </a:r>
              <a:endParaRPr lang="en-US" sz="2400" b="1" dirty="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6" name="序号"/>
            <p:cNvSpPr txBox="1"/>
            <p:nvPr>
              <p:custDataLst>
                <p:tags r:id="rId3"/>
              </p:custDataLst>
            </p:nvPr>
          </p:nvSpPr>
          <p:spPr>
            <a:xfrm>
              <a:off x="3739" y="3322"/>
              <a:ext cx="2953" cy="994"/>
            </a:xfrm>
            <a:prstGeom prst="rect">
              <a:avLst/>
            </a:prstGeom>
            <a:noFill/>
          </p:spPr>
          <p:txBody>
            <a:bodyPr wrap="none" lIns="0" tIns="0" rIns="0" bIns="0" rtlCol="0" anchor="t" anchorCtr="0">
              <a:noAutofit/>
            </a:bodyPr>
            <a:p>
              <a:pPr algn="l">
                <a:lnSpc>
                  <a:spcPct val="100000"/>
                </a:lnSpc>
              </a:pPr>
              <a:r>
                <a:rPr lang="en-US" sz="4400" b="1" dirty="0">
                  <a:solidFill>
                    <a:srgbClr val="C00000"/>
                  </a:solidFill>
                  <a:latin typeface="+mj-lt"/>
                </a:rPr>
                <a:t>01</a:t>
              </a:r>
              <a:endParaRPr lang="en-US" sz="4400" b="1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12" name="项标题"/>
            <p:cNvSpPr txBox="1"/>
            <p:nvPr>
              <p:custDataLst>
                <p:tags r:id="rId4"/>
              </p:custDataLst>
            </p:nvPr>
          </p:nvSpPr>
          <p:spPr>
            <a:xfrm>
              <a:off x="9065" y="4539"/>
              <a:ext cx="3061" cy="124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rmAutofit/>
            </a:bodyPr>
            <a:p>
              <a:pPr algn="l">
                <a:lnSpc>
                  <a:spcPct val="100000"/>
                </a:lnSpc>
              </a:pPr>
              <a:r>
                <a:rPr lang="en-US" sz="2400" b="1" dirty="0">
                  <a:solidFill>
                    <a:schemeClr val="tx2"/>
                  </a:solidFill>
                  <a:latin typeface="+mj-lt"/>
                </a:rPr>
                <a:t>Functionalities of Hematify</a:t>
              </a:r>
              <a:endParaRPr lang="en-US" sz="2400" b="1" dirty="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13" name="序号"/>
            <p:cNvSpPr txBox="1"/>
            <p:nvPr>
              <p:custDataLst>
                <p:tags r:id="rId5"/>
              </p:custDataLst>
            </p:nvPr>
          </p:nvSpPr>
          <p:spPr>
            <a:xfrm>
              <a:off x="9023" y="3351"/>
              <a:ext cx="2953" cy="994"/>
            </a:xfrm>
            <a:prstGeom prst="rect">
              <a:avLst/>
            </a:prstGeom>
            <a:noFill/>
          </p:spPr>
          <p:txBody>
            <a:bodyPr wrap="none" lIns="0" tIns="0" rIns="0" bIns="0" rtlCol="0" anchor="t" anchorCtr="0">
              <a:noAutofit/>
            </a:bodyPr>
            <a:p>
              <a:pPr algn="l">
                <a:lnSpc>
                  <a:spcPct val="100000"/>
                </a:lnSpc>
              </a:pPr>
              <a:r>
                <a:rPr lang="en-US" sz="4400" b="1" dirty="0">
                  <a:solidFill>
                    <a:srgbClr val="C00000"/>
                  </a:solidFill>
                  <a:latin typeface="+mj-lt"/>
                </a:rPr>
                <a:t>02</a:t>
              </a:r>
              <a:endParaRPr lang="en-US" sz="4400" b="1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18" name="项标题"/>
            <p:cNvSpPr txBox="1"/>
            <p:nvPr>
              <p:custDataLst>
                <p:tags r:id="rId6"/>
              </p:custDataLst>
            </p:nvPr>
          </p:nvSpPr>
          <p:spPr>
            <a:xfrm>
              <a:off x="14329" y="4539"/>
              <a:ext cx="2137" cy="124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rmAutofit/>
            </a:bodyPr>
            <a:p>
              <a:pPr algn="l">
                <a:lnSpc>
                  <a:spcPct val="100000"/>
                </a:lnSpc>
              </a:pPr>
              <a:r>
                <a:rPr lang="en-US" sz="2400" b="1" dirty="0">
                  <a:solidFill>
                    <a:schemeClr val="tx2"/>
                  </a:solidFill>
                  <a:latin typeface="+mj-lt"/>
                </a:rPr>
                <a:t>Need for hematify</a:t>
              </a:r>
              <a:endParaRPr lang="en-US" sz="2400" b="1" dirty="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19" name="序号"/>
            <p:cNvSpPr txBox="1"/>
            <p:nvPr>
              <p:custDataLst>
                <p:tags r:id="rId7"/>
              </p:custDataLst>
            </p:nvPr>
          </p:nvSpPr>
          <p:spPr>
            <a:xfrm>
              <a:off x="14287" y="3351"/>
              <a:ext cx="2953" cy="994"/>
            </a:xfrm>
            <a:prstGeom prst="rect">
              <a:avLst/>
            </a:prstGeom>
            <a:noFill/>
          </p:spPr>
          <p:txBody>
            <a:bodyPr wrap="none" lIns="0" tIns="0" rIns="0" bIns="0" rtlCol="0" anchor="t" anchorCtr="0">
              <a:noAutofit/>
            </a:bodyPr>
            <a:p>
              <a:pPr algn="l">
                <a:lnSpc>
                  <a:spcPct val="100000"/>
                </a:lnSpc>
              </a:pPr>
              <a:r>
                <a:rPr lang="en-US" sz="4400" b="1" dirty="0">
                  <a:solidFill>
                    <a:srgbClr val="C00000"/>
                  </a:solidFill>
                  <a:latin typeface="+mj-lt"/>
                </a:rPr>
                <a:t>03</a:t>
              </a:r>
              <a:endParaRPr lang="en-US" sz="4400" b="1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22" name="项标题"/>
            <p:cNvSpPr txBox="1"/>
            <p:nvPr>
              <p:custDataLst>
                <p:tags r:id="rId8"/>
              </p:custDataLst>
            </p:nvPr>
          </p:nvSpPr>
          <p:spPr>
            <a:xfrm>
              <a:off x="3768" y="8189"/>
              <a:ext cx="3061" cy="124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rmAutofit/>
            </a:bodyPr>
            <a:p>
              <a:pPr algn="l">
                <a:lnSpc>
                  <a:spcPct val="100000"/>
                </a:lnSpc>
              </a:pPr>
              <a:r>
                <a:rPr lang="en-US" sz="2400" b="1" dirty="0">
                  <a:solidFill>
                    <a:schemeClr val="tx2"/>
                  </a:solidFill>
                  <a:latin typeface="+mj-lt"/>
                </a:rPr>
                <a:t>Team contribution</a:t>
              </a:r>
              <a:endParaRPr lang="en-US" sz="2400" b="1" dirty="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23" name="序号"/>
            <p:cNvSpPr txBox="1"/>
            <p:nvPr>
              <p:custDataLst>
                <p:tags r:id="rId9"/>
              </p:custDataLst>
            </p:nvPr>
          </p:nvSpPr>
          <p:spPr>
            <a:xfrm>
              <a:off x="3739" y="6972"/>
              <a:ext cx="2953" cy="994"/>
            </a:xfrm>
            <a:prstGeom prst="rect">
              <a:avLst/>
            </a:prstGeom>
            <a:noFill/>
          </p:spPr>
          <p:txBody>
            <a:bodyPr wrap="none" lIns="0" tIns="0" rIns="0" bIns="0" rtlCol="0" anchor="t" anchorCtr="0">
              <a:noAutofit/>
            </a:bodyPr>
            <a:p>
              <a:pPr algn="l">
                <a:lnSpc>
                  <a:spcPct val="100000"/>
                </a:lnSpc>
              </a:pPr>
              <a:r>
                <a:rPr lang="en-US" sz="4400" b="1" dirty="0">
                  <a:solidFill>
                    <a:srgbClr val="C00000"/>
                  </a:solidFill>
                  <a:latin typeface="+mj-lt"/>
                </a:rPr>
                <a:t>04</a:t>
              </a:r>
              <a:endParaRPr lang="en-US" sz="4400" b="1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38" name="项标题"/>
            <p:cNvSpPr txBox="1"/>
            <p:nvPr>
              <p:custDataLst>
                <p:tags r:id="rId10"/>
              </p:custDataLst>
            </p:nvPr>
          </p:nvSpPr>
          <p:spPr>
            <a:xfrm>
              <a:off x="9065" y="8189"/>
              <a:ext cx="3349" cy="124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rmAutofit/>
            </a:bodyPr>
            <a:p>
              <a:pPr algn="l">
                <a:lnSpc>
                  <a:spcPct val="100000"/>
                </a:lnSpc>
              </a:pPr>
              <a:r>
                <a:rPr lang="en-US" sz="2400" b="1" dirty="0">
                  <a:solidFill>
                    <a:schemeClr val="tx2"/>
                  </a:solidFill>
                  <a:latin typeface="+mj-lt"/>
                </a:rPr>
                <a:t>Development Timeline</a:t>
              </a:r>
              <a:endParaRPr lang="en-US" sz="2400" b="1" dirty="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39" name="序号"/>
            <p:cNvSpPr txBox="1"/>
            <p:nvPr>
              <p:custDataLst>
                <p:tags r:id="rId11"/>
              </p:custDataLst>
            </p:nvPr>
          </p:nvSpPr>
          <p:spPr>
            <a:xfrm>
              <a:off x="9023" y="6972"/>
              <a:ext cx="2953" cy="994"/>
            </a:xfrm>
            <a:prstGeom prst="rect">
              <a:avLst/>
            </a:prstGeom>
            <a:noFill/>
          </p:spPr>
          <p:txBody>
            <a:bodyPr wrap="none" lIns="0" tIns="0" rIns="0" bIns="0" rtlCol="0" anchor="t" anchorCtr="0">
              <a:noAutofit/>
            </a:bodyPr>
            <a:p>
              <a:pPr algn="l">
                <a:lnSpc>
                  <a:spcPct val="100000"/>
                </a:lnSpc>
              </a:pPr>
              <a:r>
                <a:rPr lang="en-US" sz="4400" b="1" dirty="0">
                  <a:solidFill>
                    <a:srgbClr val="C00000"/>
                  </a:solidFill>
                  <a:latin typeface="+mj-lt"/>
                </a:rPr>
                <a:t>05</a:t>
              </a:r>
              <a:endParaRPr lang="en-US" sz="4400" b="1" dirty="0">
                <a:solidFill>
                  <a:srgbClr val="C00000"/>
                </a:solidFill>
                <a:latin typeface="+mj-lt"/>
              </a:endParaRPr>
            </a:p>
          </p:txBody>
        </p:sp>
        <p:sp>
          <p:nvSpPr>
            <p:cNvPr id="42" name="项标题"/>
            <p:cNvSpPr txBox="1"/>
            <p:nvPr>
              <p:custDataLst>
                <p:tags r:id="rId12"/>
              </p:custDataLst>
            </p:nvPr>
          </p:nvSpPr>
          <p:spPr>
            <a:xfrm>
              <a:off x="14329" y="8189"/>
              <a:ext cx="2683" cy="1247"/>
            </a:xfrm>
            <a:prstGeom prst="rect">
              <a:avLst/>
            </a:prstGeom>
            <a:noFill/>
          </p:spPr>
          <p:txBody>
            <a:bodyPr wrap="square" lIns="0" tIns="0" rIns="0" bIns="0" rtlCol="0" anchor="t">
              <a:normAutofit/>
            </a:bodyPr>
            <a:p>
              <a:pPr algn="l">
                <a:lnSpc>
                  <a:spcPct val="100000"/>
                </a:lnSpc>
              </a:pPr>
              <a:r>
                <a:rPr lang="en-US" sz="2400" b="1" dirty="0">
                  <a:solidFill>
                    <a:schemeClr val="tx2"/>
                  </a:solidFill>
                  <a:latin typeface="+mj-lt"/>
                </a:rPr>
                <a:t>Impact and Future Scope</a:t>
              </a:r>
              <a:endParaRPr lang="en-US" sz="2400" b="1" dirty="0">
                <a:solidFill>
                  <a:schemeClr val="tx2"/>
                </a:solidFill>
                <a:latin typeface="+mj-lt"/>
              </a:endParaRPr>
            </a:p>
          </p:txBody>
        </p:sp>
        <p:sp>
          <p:nvSpPr>
            <p:cNvPr id="43" name="序号"/>
            <p:cNvSpPr txBox="1"/>
            <p:nvPr>
              <p:custDataLst>
                <p:tags r:id="rId13"/>
              </p:custDataLst>
            </p:nvPr>
          </p:nvSpPr>
          <p:spPr>
            <a:xfrm>
              <a:off x="14287" y="7001"/>
              <a:ext cx="2953" cy="994"/>
            </a:xfrm>
            <a:prstGeom prst="rect">
              <a:avLst/>
            </a:prstGeom>
            <a:noFill/>
          </p:spPr>
          <p:txBody>
            <a:bodyPr wrap="none" lIns="0" tIns="0" rIns="0" bIns="0" rtlCol="0" anchor="t" anchorCtr="0">
              <a:noAutofit/>
            </a:bodyPr>
            <a:p>
              <a:pPr algn="l">
                <a:lnSpc>
                  <a:spcPct val="100000"/>
                </a:lnSpc>
              </a:pPr>
              <a:r>
                <a:rPr lang="en-US" sz="4400" b="1" dirty="0">
                  <a:solidFill>
                    <a:srgbClr val="C00000"/>
                  </a:solidFill>
                  <a:latin typeface="+mj-lt"/>
                </a:rPr>
                <a:t>06</a:t>
              </a:r>
              <a:endParaRPr lang="en-US" sz="4400" b="1" dirty="0">
                <a:solidFill>
                  <a:srgbClr val="C00000"/>
                </a:solidFill>
                <a:latin typeface="+mj-lt"/>
              </a:endParaRPr>
            </a:p>
          </p:txBody>
        </p:sp>
      </p:grpSp>
      <p:sp>
        <p:nvSpPr>
          <p:cNvPr id="14" name="Text Box 13"/>
          <p:cNvSpPr txBox="1"/>
          <p:nvPr/>
        </p:nvSpPr>
        <p:spPr>
          <a:xfrm>
            <a:off x="1670050" y="586740"/>
            <a:ext cx="4064000" cy="110680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sz="66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Contents</a:t>
            </a:r>
            <a:endParaRPr lang="en-US" sz="6600" b="1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000">
              <a:schemeClr val="bg1"/>
            </a:gs>
            <a:gs pos="0">
              <a:schemeClr val="bg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ematifyLogo"/>
          <p:cNvPicPr>
            <a:picLocks noChangeAspect="1"/>
          </p:cNvPicPr>
          <p:nvPr/>
        </p:nvPicPr>
        <p:blipFill>
          <a:blip r:embed="rId1">
            <a:alphaModFix amt="10000"/>
          </a:blip>
          <a:stretch>
            <a:fillRect/>
          </a:stretch>
        </p:blipFill>
        <p:spPr>
          <a:xfrm>
            <a:off x="3801745" y="1263015"/>
            <a:ext cx="4588510" cy="4331970"/>
          </a:xfrm>
          <a:prstGeom prst="rect">
            <a:avLst/>
          </a:prstGeom>
          <a:effectLst>
            <a:outerShdw blurRad="1270000" algn="ctr" rotWithShape="0">
              <a:schemeClr val="bg1">
                <a:alpha val="100000"/>
              </a:schemeClr>
            </a:outerShdw>
          </a:effectLst>
          <a:scene3d>
            <a:camera prst="orthographicFront"/>
            <a:lightRig rig="threePt" dir="t"/>
          </a:scene3d>
          <a:sp3d prstMaterial="plastic"/>
        </p:spPr>
      </p:pic>
      <p:sp>
        <p:nvSpPr>
          <p:cNvPr id="14" name="Text Box 13"/>
          <p:cNvSpPr txBox="1"/>
          <p:nvPr/>
        </p:nvSpPr>
        <p:spPr>
          <a:xfrm>
            <a:off x="486410" y="436245"/>
            <a:ext cx="6570345" cy="10826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66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1. Introduction</a:t>
            </a:r>
            <a:endParaRPr lang="en-US" sz="6600" b="1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81990" y="1903095"/>
            <a:ext cx="7932420" cy="42303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Our blood donation app bridges the gap between donors and recipients, addressing the lack of a centralized platform to find specific blood groups. 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Users can search for donors by location, view profiles, and contact them . 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Donors can create profiles and add all their information needed to donate blood. 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Built with Java (Android Studio) and Firebase, the app simplifies the donor search process, saving lives</a:t>
            </a:r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 </a:t>
            </a:r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efficiently.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4" name="Picture 3" descr="hom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88425" y="631190"/>
            <a:ext cx="2454275" cy="559498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000">
              <a:schemeClr val="bg1"/>
            </a:gs>
            <a:gs pos="0">
              <a:schemeClr val="bg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ematifyLogo"/>
          <p:cNvPicPr>
            <a:picLocks noChangeAspect="1"/>
          </p:cNvPicPr>
          <p:nvPr/>
        </p:nvPicPr>
        <p:blipFill>
          <a:blip r:embed="rId1">
            <a:alphaModFix amt="10000"/>
          </a:blip>
          <a:stretch>
            <a:fillRect/>
          </a:stretch>
        </p:blipFill>
        <p:spPr>
          <a:xfrm>
            <a:off x="3801745" y="1263015"/>
            <a:ext cx="4588510" cy="4331970"/>
          </a:xfrm>
          <a:prstGeom prst="rect">
            <a:avLst/>
          </a:prstGeom>
          <a:effectLst>
            <a:outerShdw blurRad="1270000" algn="ctr" rotWithShape="0">
              <a:schemeClr val="bg1">
                <a:alpha val="100000"/>
              </a:schemeClr>
            </a:outerShdw>
          </a:effectLst>
          <a:scene3d>
            <a:camera prst="orthographicFront"/>
            <a:lightRig rig="threePt" dir="t"/>
          </a:scene3d>
          <a:sp3d prstMaterial="plastic"/>
        </p:spPr>
      </p:pic>
      <p:sp>
        <p:nvSpPr>
          <p:cNvPr id="14" name="Text Box 13"/>
          <p:cNvSpPr txBox="1"/>
          <p:nvPr/>
        </p:nvSpPr>
        <p:spPr>
          <a:xfrm>
            <a:off x="486410" y="436245"/>
            <a:ext cx="6570345" cy="108267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66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2. Functionalities</a:t>
            </a:r>
            <a:endParaRPr lang="en-US" sz="6600" b="1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3" name="Text Box 2"/>
          <p:cNvSpPr txBox="1"/>
          <p:nvPr/>
        </p:nvSpPr>
        <p:spPr>
          <a:xfrm>
            <a:off x="681990" y="1903095"/>
            <a:ext cx="7932420" cy="4230370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 indent="0">
              <a:buFont typeface="Arial" panose="020B0604020202020204" pitchFamily="34" charset="0"/>
              <a:buNone/>
            </a:pPr>
            <a:r>
              <a:rPr lang="en-US" sz="2400" b="1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lt"/>
                <a:sym typeface="+mn-ea"/>
              </a:rPr>
              <a:t>Easy Sign-up:</a:t>
            </a:r>
            <a:r>
              <a:rPr lang="en-US" sz="2400" dirty="0">
                <a:solidFill>
                  <a:schemeClr val="tx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cs typeface="+mn-lt"/>
                <a:sym typeface="+mn-ea"/>
              </a:rPr>
              <a:t> Users can quickly create accounts and register as donors.</a:t>
            </a:r>
            <a:endParaRPr lang="en-US" sz="2400" dirty="0">
              <a:solidFill>
                <a:schemeClr val="tx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cs typeface="+mn-lt"/>
              <a:sym typeface="+mn-ea"/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en-US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Donor Search: </a:t>
            </a:r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Search for donors by filtering location and blood type.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indent="0">
              <a:buFont typeface="Arial" panose="020B0604020202020204" pitchFamily="34" charset="0"/>
              <a:buNone/>
            </a:pPr>
            <a:r>
              <a:rPr lang="en-US" altLang="en-US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Donor Profiles:</a:t>
            </a:r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Donors can create detailed profiles to offer help.</a:t>
            </a:r>
            <a:b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US" altLang="en-US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</a:br>
            <a:r>
              <a:rPr lang="en-US" altLang="en-US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Contact Donors: </a:t>
            </a:r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Recipients can view donor profiles and contact them directly via provided contact information.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indent="0">
              <a:buFont typeface="Arial" panose="020B0604020202020204" pitchFamily="34" charset="0"/>
              <a:buNone/>
            </a:pP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pic>
        <p:nvPicPr>
          <p:cNvPr id="2" name="Picture 1" descr="prifile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9985" y="320675"/>
            <a:ext cx="2726690" cy="6216015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000">
              <a:schemeClr val="bg1"/>
            </a:gs>
            <a:gs pos="0">
              <a:schemeClr val="bg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ematifyLogo"/>
          <p:cNvPicPr>
            <a:picLocks noChangeAspect="1"/>
          </p:cNvPicPr>
          <p:nvPr/>
        </p:nvPicPr>
        <p:blipFill>
          <a:blip r:embed="rId1">
            <a:alphaModFix amt="10000"/>
          </a:blip>
          <a:stretch>
            <a:fillRect/>
          </a:stretch>
        </p:blipFill>
        <p:spPr>
          <a:xfrm>
            <a:off x="3801745" y="1263015"/>
            <a:ext cx="4588510" cy="4331970"/>
          </a:xfrm>
          <a:prstGeom prst="rect">
            <a:avLst/>
          </a:prstGeom>
          <a:effectLst>
            <a:outerShdw blurRad="1270000" algn="ctr" rotWithShape="0">
              <a:schemeClr val="bg1">
                <a:alpha val="100000"/>
              </a:schemeClr>
            </a:outerShdw>
          </a:effectLst>
          <a:scene3d>
            <a:camera prst="orthographicFront"/>
            <a:lightRig rig="threePt" dir="t"/>
          </a:scene3d>
          <a:sp3d prstMaterial="plastic"/>
        </p:spPr>
      </p:pic>
      <p:sp>
        <p:nvSpPr>
          <p:cNvPr id="14" name="Text Box 13"/>
          <p:cNvSpPr txBox="1"/>
          <p:nvPr/>
        </p:nvSpPr>
        <p:spPr>
          <a:xfrm>
            <a:off x="596265" y="195580"/>
            <a:ext cx="7903845" cy="12934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66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3. Need for Hematify</a:t>
            </a:r>
            <a:endParaRPr lang="en-US" sz="6600" b="1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780415" y="1603375"/>
            <a:ext cx="10960735" cy="484060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pPr>
              <a:lnSpc>
                <a:spcPct val="70000"/>
              </a:lnSpc>
            </a:pPr>
            <a:r>
              <a:rPr lang="en-US" altLang="en-US"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Current Challenges:</a:t>
            </a:r>
            <a:endParaRPr lang="en-US" altLang="en-US" sz="28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70000"/>
              </a:lnSpc>
            </a:pP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 centralized platform to find blood donors.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People rely on inefficient methods like WhatsApp groups or social media statuses.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Time-consuming and unreliable during emergencies.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457200" indent="-457200">
              <a:lnSpc>
                <a:spcPct val="70000"/>
              </a:lnSpc>
              <a:buFont typeface="Arial" panose="020B0604020202020204" pitchFamily="34" charset="0"/>
              <a:buChar char="•"/>
            </a:pPr>
            <a:endParaRPr lang="en-US" altLang="en-US" sz="28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70000"/>
              </a:lnSpc>
            </a:pPr>
            <a:r>
              <a:rPr lang="en-US" altLang="en-US"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Solution Provided by Hematify:</a:t>
            </a:r>
            <a:endParaRPr lang="en-US" altLang="en-US" sz="28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>
              <a:lnSpc>
                <a:spcPct val="70000"/>
              </a:lnSpc>
            </a:pP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Centralized platform to connect donors and recipients.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Easy search for donors by location and blood type.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pPr marL="342900" indent="-342900">
              <a:lnSpc>
                <a:spcPct val="70000"/>
              </a:lnSpc>
              <a:buFont typeface="Arial" panose="020B0604020202020204" pitchFamily="34" charset="0"/>
              <a:buChar char="•"/>
            </a:pPr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Direct communication between donors and recipients.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000">
              <a:schemeClr val="bg1"/>
            </a:gs>
            <a:gs pos="0">
              <a:schemeClr val="bg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ematifyLogo"/>
          <p:cNvPicPr>
            <a:picLocks noChangeAspect="1"/>
          </p:cNvPicPr>
          <p:nvPr/>
        </p:nvPicPr>
        <p:blipFill>
          <a:blip r:embed="rId1">
            <a:alphaModFix amt="10000"/>
          </a:blip>
          <a:stretch>
            <a:fillRect/>
          </a:stretch>
        </p:blipFill>
        <p:spPr>
          <a:xfrm>
            <a:off x="3801745" y="1263015"/>
            <a:ext cx="4588510" cy="4331970"/>
          </a:xfrm>
          <a:prstGeom prst="rect">
            <a:avLst/>
          </a:prstGeom>
          <a:effectLst>
            <a:outerShdw blurRad="1270000" algn="ctr" rotWithShape="0">
              <a:schemeClr val="bg1">
                <a:alpha val="100000"/>
              </a:schemeClr>
            </a:outerShdw>
          </a:effectLst>
          <a:scene3d>
            <a:camera prst="orthographicFront"/>
            <a:lightRig rig="threePt" dir="t"/>
          </a:scene3d>
          <a:sp3d prstMaterial="plastic"/>
        </p:spPr>
      </p:pic>
      <p:sp>
        <p:nvSpPr>
          <p:cNvPr id="14" name="Text Box 13"/>
          <p:cNvSpPr txBox="1"/>
          <p:nvPr/>
        </p:nvSpPr>
        <p:spPr>
          <a:xfrm>
            <a:off x="596265" y="195580"/>
            <a:ext cx="7903845" cy="12934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66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4. Team Contribution</a:t>
            </a:r>
            <a:endParaRPr lang="en-US" sz="6600" b="1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681355" y="1358900"/>
            <a:ext cx="10702290" cy="529272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Our team of four members collaborated to develop the Blood Donation App. The following sections outline each member's contributions:</a:t>
            </a:r>
            <a:endParaRPr lang="en-US" alt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UI/UX Design</a:t>
            </a:r>
            <a:endParaRPr lang="en-US" alt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Nashrah (22sw135)</a:t>
            </a:r>
            <a:endParaRPr lang="en-US" alt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Hafsa (22sw020)</a:t>
            </a:r>
            <a:endParaRPr lang="en-US" alt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Sign-up and Sign-in Features</a:t>
            </a:r>
            <a:endParaRPr lang="en-US" alt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Mahrukh (22sw002)</a:t>
            </a:r>
            <a:endParaRPr lang="en-US" alt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Fatima (22sw038)</a:t>
            </a:r>
            <a:endParaRPr lang="en-US" alt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Location-based Donor Search</a:t>
            </a:r>
            <a:endParaRPr lang="en-US" alt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Mahrukh</a:t>
            </a:r>
            <a:endParaRPr lang="en-US" alt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- Hafsa</a:t>
            </a:r>
            <a:b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Notification System</a:t>
            </a:r>
            <a:b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-By All</a:t>
            </a:r>
            <a:b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endParaRPr lang="en-US" alt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000">
              <a:schemeClr val="bg1"/>
            </a:gs>
            <a:gs pos="0">
              <a:schemeClr val="bg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ematifyLogo"/>
          <p:cNvPicPr>
            <a:picLocks noChangeAspect="1"/>
          </p:cNvPicPr>
          <p:nvPr/>
        </p:nvPicPr>
        <p:blipFill>
          <a:blip r:embed="rId1">
            <a:alphaModFix amt="10000"/>
          </a:blip>
          <a:stretch>
            <a:fillRect/>
          </a:stretch>
        </p:blipFill>
        <p:spPr>
          <a:xfrm>
            <a:off x="3801745" y="1263015"/>
            <a:ext cx="4588510" cy="4331970"/>
          </a:xfrm>
          <a:prstGeom prst="rect">
            <a:avLst/>
          </a:prstGeom>
          <a:effectLst>
            <a:outerShdw blurRad="1270000" algn="ctr" rotWithShape="0">
              <a:schemeClr val="bg1">
                <a:alpha val="100000"/>
              </a:schemeClr>
            </a:outerShdw>
          </a:effectLst>
          <a:scene3d>
            <a:camera prst="orthographicFront"/>
            <a:lightRig rig="threePt" dir="t"/>
          </a:scene3d>
          <a:sp3d prstMaterial="plastic"/>
        </p:spPr>
      </p:pic>
      <p:sp>
        <p:nvSpPr>
          <p:cNvPr id="14" name="Text Box 13"/>
          <p:cNvSpPr txBox="1"/>
          <p:nvPr/>
        </p:nvSpPr>
        <p:spPr>
          <a:xfrm>
            <a:off x="596265" y="195580"/>
            <a:ext cx="10059035" cy="12934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66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 Development Timeline</a:t>
            </a:r>
            <a:endParaRPr lang="en-US" sz="6600" b="1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664845" y="1424940"/>
            <a:ext cx="11111865" cy="52889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 Design:</a:t>
            </a:r>
            <a:endParaRPr lang="en-US" altLang="en-US" sz="24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en-US" sz="2400" b="1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Start Date: 30th December</a:t>
            </a:r>
            <a:endParaRPr lang="en-US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End Date: 4th January</a:t>
            </a:r>
            <a:endParaRPr lang="en-US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Focused on UI/UX design, and finalizing the app flow.</a:t>
            </a:r>
            <a:br>
              <a:rPr lang="en-US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br>
              <a:rPr lang="en-US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altLang="en-US" sz="24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App Development:</a:t>
            </a:r>
            <a:endParaRPr lang="en-US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Start Date: 22nd January</a:t>
            </a:r>
            <a:endParaRPr lang="en-US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Frontend &amp; Backend Worked Simultaneously:</a:t>
            </a:r>
            <a:endParaRPr lang="en-US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Frontend: Built user interfaces using Java (Android Studio).</a:t>
            </a:r>
            <a:endParaRPr lang="en-US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Backend: Integrated Firebase for authentication and firebase firestore for real-time data management.</a:t>
            </a:r>
            <a:endParaRPr lang="en-US" altLang="en-US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000">
              <a:schemeClr val="bg1"/>
            </a:gs>
            <a:gs pos="0">
              <a:schemeClr val="bg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ematifyLogo"/>
          <p:cNvPicPr>
            <a:picLocks noChangeAspect="1"/>
          </p:cNvPicPr>
          <p:nvPr/>
        </p:nvPicPr>
        <p:blipFill>
          <a:blip r:embed="rId1">
            <a:alphaModFix amt="10000"/>
          </a:blip>
          <a:stretch>
            <a:fillRect/>
          </a:stretch>
        </p:blipFill>
        <p:spPr>
          <a:xfrm>
            <a:off x="3801745" y="1263015"/>
            <a:ext cx="4588510" cy="4331970"/>
          </a:xfrm>
          <a:prstGeom prst="rect">
            <a:avLst/>
          </a:prstGeom>
          <a:effectLst>
            <a:outerShdw blurRad="1270000" algn="ctr" rotWithShape="0">
              <a:schemeClr val="bg1">
                <a:alpha val="100000"/>
              </a:schemeClr>
            </a:outerShdw>
          </a:effectLst>
          <a:scene3d>
            <a:camera prst="orthographicFront"/>
            <a:lightRig rig="threePt" dir="t"/>
          </a:scene3d>
          <a:sp3d prstMaterial="plastic"/>
        </p:spPr>
      </p:pic>
      <p:sp>
        <p:nvSpPr>
          <p:cNvPr id="14" name="Text Box 13"/>
          <p:cNvSpPr txBox="1"/>
          <p:nvPr/>
        </p:nvSpPr>
        <p:spPr>
          <a:xfrm>
            <a:off x="596265" y="195580"/>
            <a:ext cx="10059035" cy="12934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66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5. Development Timeline</a:t>
            </a:r>
            <a:endParaRPr lang="en-US" sz="6600" b="1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664845" y="1424940"/>
            <a:ext cx="11111865" cy="528891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2400" b="1"/>
              <a:t>Key Features Implemented:</a:t>
            </a:r>
            <a:endParaRPr lang="en-US" altLang="en-US" sz="2400" b="1"/>
          </a:p>
          <a:p>
            <a:endParaRPr lang="en-US" altLang="en-US"/>
          </a:p>
          <a:p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Donor and recipient profiles:</a:t>
            </a:r>
            <a:b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January 22 - January 26 (2 weeks)</a:t>
            </a:r>
            <a:endParaRPr lang="en-US" alt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- Designed and developed user profiles for donors and recipients</a:t>
            </a:r>
            <a:endParaRPr lang="en-US" alt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- Implemented profile management features</a:t>
            </a:r>
            <a:endParaRPr lang="en-US" alt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Location-based</a:t>
            </a:r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 </a:t>
            </a:r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donor</a:t>
            </a:r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 </a:t>
            </a:r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search:</a:t>
            </a:r>
            <a:b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January 27   </a:t>
            </a:r>
            <a:b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- By adding provinces and cities.</a:t>
            </a:r>
            <a:b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</a:br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Blood request posting and notifications:</a:t>
            </a:r>
            <a:b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</a:br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Starting from January 28 (Still working on it)</a:t>
            </a:r>
            <a:b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</a:br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sym typeface="+mn-ea"/>
              </a:rPr>
              <a:t>   </a:t>
            </a:r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- Creating a system for recipients to post blood requests</a:t>
            </a:r>
            <a:endParaRPr lang="en-US" alt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    - Implementing notification system for donors</a:t>
            </a:r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 </a:t>
            </a:r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and</a:t>
            </a:r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 </a:t>
            </a:r>
            <a:r>
              <a:rPr lang="en-US" altLang="en-US" sz="20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recipients</a:t>
            </a:r>
            <a:endParaRPr lang="en-US" altLang="en-US" sz="20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en-US"/>
          </a:p>
          <a:p>
            <a:endParaRPr lang="en-US" altLang="en-US"/>
          </a:p>
          <a:p>
            <a:endParaRPr lang="en-US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gradFill>
          <a:gsLst>
            <a:gs pos="47000">
              <a:schemeClr val="bg1"/>
            </a:gs>
            <a:gs pos="0">
              <a:schemeClr val="bg1"/>
            </a:gs>
          </a:gsLst>
          <a:path path="circle">
            <a:fillToRect r="100000" b="100000"/>
          </a:path>
          <a:tileRect l="-100000" t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hematifyLogo"/>
          <p:cNvPicPr>
            <a:picLocks noChangeAspect="1"/>
          </p:cNvPicPr>
          <p:nvPr/>
        </p:nvPicPr>
        <p:blipFill>
          <a:blip r:embed="rId1">
            <a:alphaModFix amt="10000"/>
          </a:blip>
          <a:stretch>
            <a:fillRect/>
          </a:stretch>
        </p:blipFill>
        <p:spPr>
          <a:xfrm>
            <a:off x="3801745" y="1263015"/>
            <a:ext cx="4588510" cy="4331970"/>
          </a:xfrm>
          <a:prstGeom prst="rect">
            <a:avLst/>
          </a:prstGeom>
          <a:effectLst>
            <a:outerShdw blurRad="1270000" algn="ctr" rotWithShape="0">
              <a:schemeClr val="bg1">
                <a:alpha val="100000"/>
              </a:schemeClr>
            </a:outerShdw>
          </a:effectLst>
          <a:scene3d>
            <a:camera prst="orthographicFront"/>
            <a:lightRig rig="threePt" dir="t"/>
          </a:scene3d>
          <a:sp3d prstMaterial="plastic"/>
        </p:spPr>
      </p:pic>
      <p:sp>
        <p:nvSpPr>
          <p:cNvPr id="14" name="Text Box 13"/>
          <p:cNvSpPr txBox="1"/>
          <p:nvPr/>
        </p:nvSpPr>
        <p:spPr>
          <a:xfrm>
            <a:off x="596265" y="195580"/>
            <a:ext cx="10059035" cy="129349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sz="6600" b="1">
                <a:solidFill>
                  <a:srgbClr val="C00000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6. Impact and Future Scope</a:t>
            </a:r>
            <a:endParaRPr lang="en-US" sz="6600" b="1">
              <a:solidFill>
                <a:srgbClr val="C00000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2" name="Text Box 1"/>
          <p:cNvSpPr txBox="1"/>
          <p:nvPr/>
        </p:nvSpPr>
        <p:spPr>
          <a:xfrm>
            <a:off x="1022985" y="1489710"/>
            <a:ext cx="7251700" cy="5033645"/>
          </a:xfrm>
          <a:prstGeom prst="rect">
            <a:avLst/>
          </a:prstGeom>
          <a:noFill/>
        </p:spPr>
        <p:txBody>
          <a:bodyPr wrap="square" rtlCol="0">
            <a:noAutofit/>
          </a:bodyPr>
          <a:p>
            <a:r>
              <a:rPr lang="en-US" altLang="en-US" sz="2800" b="1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Impact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Saves Lives: Ensures timely access to blood donations during emergencies.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Efficiency: Streamlines the donor-recipient connection process.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Awareness: Encourages more people to register as donors.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  <a:p>
            <a:r>
              <a:rPr lang="en-US" altLang="en-US" sz="2400"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Community Building: Creates a reliable network of donors and recipients.</a:t>
            </a:r>
            <a:endParaRPr lang="en-US" altLang="en-US" sz="2400"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699">
        <p:fade/>
      </p:transition>
    </mc:Choice>
    <mc:Fallback>
      <p:transition spd="med">
        <p:fade/>
      </p:transition>
    </mc:Fallback>
  </mc:AlternateContent>
</p:sld>
</file>

<file path=ppt/tags/tag1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332.1118897637795,&quot;left&quot;:91.1751497427872,&quot;top&quot;:158.40527559055118,&quot;width&quot;:798.196472167968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1_1"/>
  <p:tag name="KSO_WM_UNIT_ID" val="custom20238032_6*l_h_f*1_1_1"/>
  <p:tag name="KSO_WM_TEMPLATE_CATEGORY" val="custom"/>
  <p:tag name="KSO_WM_TEMPLATE_INDEX" val="20238032"/>
  <p:tag name="KSO_WM_UNIT_LAYERLEVEL" val="1_1_1"/>
  <p:tag name="KSO_WM_TAG_VERSION" val="3.0"/>
  <p:tag name="KSO_WM_UNIT_PRESET_TEXT" val="Your title here"/>
  <p:tag name="KSO_WM_UNIT_TEXT_FILL_FORE_SCHEMECOLOR_INDEX" val="15"/>
  <p:tag name="KSO_WM_UNIT_TEXT_FILL_TYPE" val="1"/>
  <p:tag name="KSO_WM_UNIT_USESOURCEFORMAT_APPLY" val="0"/>
</p:tagLst>
</file>

<file path=ppt/tags/tag10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332.1118897637795,&quot;left&quot;:91.1751497427872,&quot;top&quot;:158.40527559055118,&quot;width&quot;:798.196472167968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5_1"/>
  <p:tag name="KSO_WM_UNIT_ID" val="custom20238032_6*l_h_i*1_5_1"/>
  <p:tag name="KSO_WM_TEMPLATE_CATEGORY" val="custom"/>
  <p:tag name="KSO_WM_TEMPLATE_INDEX" val="20238032"/>
  <p:tag name="KSO_WM_UNIT_LAYERLEVEL" val="1_1_1"/>
  <p:tag name="KSO_WM_TAG_VERSION" val="3.0"/>
  <p:tag name="KSO_WM_UNIT_TEXT_FILL_FORE_SCHEMECOLOR_INDEX" val="5"/>
  <p:tag name="KSO_WM_UNIT_TEXT_FILL_TYPE" val="1"/>
  <p:tag name="KSO_WM_UNIT_USESOURCEFORMAT_APPLY" val="0"/>
</p:tagLst>
</file>

<file path=ppt/tags/tag11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332.1118897637795,&quot;left&quot;:91.1751497427872,&quot;top&quot;:158.40527559055118,&quot;width&quot;:798.196472167968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6_1"/>
  <p:tag name="KSO_WM_UNIT_ID" val="custom20238032_6*l_h_f*1_6_1"/>
  <p:tag name="KSO_WM_TEMPLATE_CATEGORY" val="custom"/>
  <p:tag name="KSO_WM_TEMPLATE_INDEX" val="20238032"/>
  <p:tag name="KSO_WM_UNIT_LAYERLEVEL" val="1_1_1"/>
  <p:tag name="KSO_WM_TAG_VERSION" val="3.0"/>
  <p:tag name="KSO_WM_UNIT_PRESET_TEXT" val="Your title here"/>
  <p:tag name="KSO_WM_UNIT_TEXT_FILL_FORE_SCHEMECOLOR_INDEX" val="15"/>
  <p:tag name="KSO_WM_UNIT_TEXT_FILL_TYPE" val="1"/>
  <p:tag name="KSO_WM_UNIT_USESOURCEFORMAT_APPLY" val="0"/>
</p:tagLst>
</file>

<file path=ppt/tags/tag12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332.1118897637795,&quot;left&quot;:91.1751497427872,&quot;top&quot;:158.40527559055118,&quot;width&quot;:798.196472167968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6_1"/>
  <p:tag name="KSO_WM_UNIT_ID" val="custom20238032_6*l_h_i*1_6_1"/>
  <p:tag name="KSO_WM_TEMPLATE_CATEGORY" val="custom"/>
  <p:tag name="KSO_WM_TEMPLATE_INDEX" val="20238032"/>
  <p:tag name="KSO_WM_UNIT_LAYERLEVEL" val="1_1_1"/>
  <p:tag name="KSO_WM_TAG_VERSION" val="3.0"/>
  <p:tag name="KSO_WM_UNIT_TEXT_FILL_FORE_SCHEMECOLOR_INDEX" val="5"/>
  <p:tag name="KSO_WM_UNIT_TEXT_FILL_TYPE" val="1"/>
  <p:tag name="KSO_WM_UNIT_USESOURCEFORMAT_APPLY" val="0"/>
</p:tagLst>
</file>

<file path=ppt/tags/tag13.xml><?xml version="1.0" encoding="utf-8"?>
<p:tagLst xmlns:p="http://schemas.openxmlformats.org/presentationml/2006/main">
  <p:tag name="KSO_WM_MEDIACOVER_FLAG" val="1"/>
  <p:tag name="KSO_WM_UNIT_MEDIACOVER_BTN_STATE" val="1"/>
</p:tagLst>
</file>

<file path=ppt/tags/tag2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332.1118897637795,&quot;left&quot;:91.1751497427872,&quot;top&quot;:158.40527559055118,&quot;width&quot;:798.196472167968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1_1"/>
  <p:tag name="KSO_WM_UNIT_ID" val="custom20238032_6*l_h_i*1_1_1"/>
  <p:tag name="KSO_WM_TEMPLATE_CATEGORY" val="custom"/>
  <p:tag name="KSO_WM_TEMPLATE_INDEX" val="20238032"/>
  <p:tag name="KSO_WM_UNIT_LAYERLEVEL" val="1_1_1"/>
  <p:tag name="KSO_WM_TAG_VERSION" val="3.0"/>
  <p:tag name="KSO_WM_UNIT_TEXT_FILL_FORE_SCHEMECOLOR_INDEX" val="5"/>
  <p:tag name="KSO_WM_UNIT_TEXT_FILL_TYPE" val="1"/>
  <p:tag name="KSO_WM_UNIT_USESOURCEFORMAT_APPLY" val="0"/>
</p:tagLst>
</file>

<file path=ppt/tags/tag3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332.1118897637795,&quot;left&quot;:91.1751497427872,&quot;top&quot;:158.40527559055118,&quot;width&quot;:798.196472167968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2_1"/>
  <p:tag name="KSO_WM_UNIT_ID" val="custom20238032_6*l_h_f*1_2_1"/>
  <p:tag name="KSO_WM_TEMPLATE_CATEGORY" val="custom"/>
  <p:tag name="KSO_WM_TEMPLATE_INDEX" val="20238032"/>
  <p:tag name="KSO_WM_UNIT_LAYERLEVEL" val="1_1_1"/>
  <p:tag name="KSO_WM_TAG_VERSION" val="3.0"/>
  <p:tag name="KSO_WM_UNIT_PRESET_TEXT" val="Your title here"/>
  <p:tag name="KSO_WM_UNIT_TEXT_FILL_FORE_SCHEMECOLOR_INDEX" val="15"/>
  <p:tag name="KSO_WM_UNIT_TEXT_FILL_TYPE" val="1"/>
  <p:tag name="KSO_WM_UNIT_USESOURCEFORMAT_APPLY" val="0"/>
</p:tagLst>
</file>

<file path=ppt/tags/tag4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332.1118897637795,&quot;left&quot;:91.1751497427872,&quot;top&quot;:158.40527559055118,&quot;width&quot;:798.196472167968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2_1"/>
  <p:tag name="KSO_WM_UNIT_ID" val="custom20238032_6*l_h_i*1_2_1"/>
  <p:tag name="KSO_WM_TEMPLATE_CATEGORY" val="custom"/>
  <p:tag name="KSO_WM_TEMPLATE_INDEX" val="20238032"/>
  <p:tag name="KSO_WM_UNIT_LAYERLEVEL" val="1_1_1"/>
  <p:tag name="KSO_WM_TAG_VERSION" val="3.0"/>
  <p:tag name="KSO_WM_UNIT_TEXT_FILL_FORE_SCHEMECOLOR_INDEX" val="5"/>
  <p:tag name="KSO_WM_UNIT_TEXT_FILL_TYPE" val="1"/>
  <p:tag name="KSO_WM_UNIT_USESOURCEFORMAT_APPLY" val="0"/>
</p:tagLst>
</file>

<file path=ppt/tags/tag5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332.1118897637795,&quot;left&quot;:91.1751497427872,&quot;top&quot;:158.40527559055118,&quot;width&quot;:798.196472167968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3_1"/>
  <p:tag name="KSO_WM_UNIT_ID" val="custom20238032_6*l_h_f*1_3_1"/>
  <p:tag name="KSO_WM_TEMPLATE_CATEGORY" val="custom"/>
  <p:tag name="KSO_WM_TEMPLATE_INDEX" val="20238032"/>
  <p:tag name="KSO_WM_UNIT_LAYERLEVEL" val="1_1_1"/>
  <p:tag name="KSO_WM_TAG_VERSION" val="3.0"/>
  <p:tag name="KSO_WM_UNIT_PRESET_TEXT" val="Your title here"/>
  <p:tag name="KSO_WM_UNIT_TEXT_FILL_FORE_SCHEMECOLOR_INDEX" val="15"/>
  <p:tag name="KSO_WM_UNIT_TEXT_FILL_TYPE" val="1"/>
  <p:tag name="KSO_WM_UNIT_USESOURCEFORMAT_APPLY" val="0"/>
</p:tagLst>
</file>

<file path=ppt/tags/tag6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332.1118897637795,&quot;left&quot;:91.1751497427872,&quot;top&quot;:158.40527559055118,&quot;width&quot;:798.196472167968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3_1"/>
  <p:tag name="KSO_WM_UNIT_ID" val="custom20238032_6*l_h_i*1_3_1"/>
  <p:tag name="KSO_WM_TEMPLATE_CATEGORY" val="custom"/>
  <p:tag name="KSO_WM_TEMPLATE_INDEX" val="20238032"/>
  <p:tag name="KSO_WM_UNIT_LAYERLEVEL" val="1_1_1"/>
  <p:tag name="KSO_WM_TAG_VERSION" val="3.0"/>
  <p:tag name="KSO_WM_UNIT_TEXT_FILL_FORE_SCHEMECOLOR_INDEX" val="5"/>
  <p:tag name="KSO_WM_UNIT_TEXT_FILL_TYPE" val="1"/>
  <p:tag name="KSO_WM_UNIT_USESOURCEFORMAT_APPLY" val="0"/>
</p:tagLst>
</file>

<file path=ppt/tags/tag7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332.1118897637795,&quot;left&quot;:91.1751497427872,&quot;top&quot;:158.40527559055118,&quot;width&quot;:798.196472167968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4_1"/>
  <p:tag name="KSO_WM_UNIT_ID" val="custom20238032_6*l_h_f*1_4_1"/>
  <p:tag name="KSO_WM_TEMPLATE_CATEGORY" val="custom"/>
  <p:tag name="KSO_WM_TEMPLATE_INDEX" val="20238032"/>
  <p:tag name="KSO_WM_UNIT_LAYERLEVEL" val="1_1_1"/>
  <p:tag name="KSO_WM_TAG_VERSION" val="3.0"/>
  <p:tag name="KSO_WM_UNIT_PRESET_TEXT" val="Your title here"/>
  <p:tag name="KSO_WM_UNIT_TEXT_FILL_FORE_SCHEMECOLOR_INDEX" val="15"/>
  <p:tag name="KSO_WM_UNIT_TEXT_FILL_TYPE" val="1"/>
  <p:tag name="KSO_WM_UNIT_USESOURCEFORMAT_APPLY" val="0"/>
</p:tagLst>
</file>

<file path=ppt/tags/tag8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332.1118897637795,&quot;left&quot;:91.1751497427872,&quot;top&quot;:158.40527559055118,&quot;width&quot;:798.196472167968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SUBTYPE" val="d"/>
  <p:tag name="KSO_WM_UNIT_TYPE" val="l_h_i"/>
  <p:tag name="KSO_WM_UNIT_INDEX" val="1_4_1"/>
  <p:tag name="KSO_WM_UNIT_ID" val="custom20238032_6*l_h_i*1_4_1"/>
  <p:tag name="KSO_WM_TEMPLATE_CATEGORY" val="custom"/>
  <p:tag name="KSO_WM_TEMPLATE_INDEX" val="20238032"/>
  <p:tag name="KSO_WM_UNIT_LAYERLEVEL" val="1_1_1"/>
  <p:tag name="KSO_WM_TAG_VERSION" val="3.0"/>
  <p:tag name="KSO_WM_UNIT_TEXT_FILL_FORE_SCHEMECOLOR_INDEX" val="5"/>
  <p:tag name="KSO_WM_UNIT_TEXT_FILL_TYPE" val="1"/>
  <p:tag name="KSO_WM_UNIT_USESOURCEFORMAT_APPLY" val="0"/>
</p:tagLst>
</file>

<file path=ppt/tags/tag9.xml><?xml version="1.0" encoding="utf-8"?>
<p:tagLst xmlns:p="http://schemas.openxmlformats.org/presentationml/2006/main">
  <p:tag name="KSO_WM_DIAGRAM_MAX_ITEMCNT" val="6"/>
  <p:tag name="KSO_WM_DIAGRAM_MIN_ITEMCNT" val="2"/>
  <p:tag name="KSO_WM_DIAGRAM_VIRTUALLY_FRAME" val="{&quot;height&quot;:332.1118897637795,&quot;left&quot;:91.1751497427872,&quot;top&quot;:158.40527559055118,&quot;width&quot;:798.1964721679686}"/>
  <p:tag name="KSO_WM_DIAGRAM_COLOR_MATCH_VALUE" val="{&quot;shape&quot;:{&quot;fill&quot;:{&quot;type&quot;:0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,&quot;text&quot;:{&quot;fill&quot;:{&quot;solid&quot;:{&quot;brightness&quot;:0,&quot;colorType&quot;:1,&quot;foreColorIndex&quot;:15,&quot;transparency&quot;:0},&quot;type&quot;:1},&quot;glow&quot;:{&quot;colorType&quot;:0},&quot;line&quot;:{&quot;type&quot;:0},&quot;shadow&quot;:{&quot;colorType&quot;:0},&quot;threeD&quot;:{&quot;curvedSurface&quot;:{&quot;brightness&quot;:0,&quot;colorType&quot;:2,&quot;rgb&quot;:&quot;#000000&quot;},&quot;depth&quot;:{&quot;colorType&quot;:0}}}}"/>
  <p:tag name="KSO_WM_DIAGRAM_VERSION" val="3"/>
  <p:tag name="KSO_WM_DIAGRAM_COLOR_TRICK" val="1"/>
  <p:tag name="KSO_WM_DIAGRAM_COLOR_TEXT_CAN_REMOVE" val="n"/>
  <p:tag name="KSO_WM_UNIT_SUBTYPE" val="a"/>
  <p:tag name="KSO_WM_UNIT_NOCLEAR" val="0"/>
  <p:tag name="KSO_WM_UNIT_HIGHLIGHT" val="0"/>
  <p:tag name="KSO_WM_UNIT_COMPATIBLE" val="0"/>
  <p:tag name="KSO_WM_UNIT_DIAGRAM_ISNUMVISUAL" val="0"/>
  <p:tag name="KSO_WM_UNIT_DIAGRAM_ISREFERUNIT" val="0"/>
  <p:tag name="KSO_WM_DIAGRAM_GROUP_CODE" val="l1-1"/>
  <p:tag name="KSO_WM_UNIT_TYPE" val="l_h_f"/>
  <p:tag name="KSO_WM_UNIT_INDEX" val="1_5_1"/>
  <p:tag name="KSO_WM_UNIT_ID" val="custom20238032_6*l_h_f*1_5_1"/>
  <p:tag name="KSO_WM_TEMPLATE_CATEGORY" val="custom"/>
  <p:tag name="KSO_WM_TEMPLATE_INDEX" val="20238032"/>
  <p:tag name="KSO_WM_UNIT_LAYERLEVEL" val="1_1_1"/>
  <p:tag name="KSO_WM_TAG_VERSION" val="3.0"/>
  <p:tag name="KSO_WM_UNIT_PRESET_TEXT" val="Your title here"/>
  <p:tag name="KSO_WM_UNIT_TEXT_FILL_FORE_SCHEMECOLOR_INDEX" val="15"/>
  <p:tag name="KSO_WM_UNIT_TEXT_FILL_TYPE" val="1"/>
  <p:tag name="KSO_WM_UNIT_USESOURCEFORMAT_APPLY" val="0"/>
</p:tagLst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3452</Words>
  <Application>WPS Presentation</Application>
  <PresentationFormat>Widescreen</PresentationFormat>
  <Paragraphs>141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Arial</vt:lpstr>
      <vt:lpstr>SimSun</vt:lpstr>
      <vt:lpstr>Wingdings</vt:lpstr>
      <vt:lpstr>Calibri</vt:lpstr>
      <vt:lpstr>Microsoft YaHei</vt:lpstr>
      <vt:lpstr>Arial Unicode MS</vt:lpstr>
      <vt:lpstr>Calibri Light</vt:lpstr>
      <vt:lpstr>Office Theme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WPS Presentation</dc:title>
  <dc:creator/>
  <cp:lastModifiedBy>fatima zubair</cp:lastModifiedBy>
  <cp:revision>18</cp:revision>
  <dcterms:created xsi:type="dcterms:W3CDTF">2025-01-29T22:17:00Z</dcterms:created>
  <dcterms:modified xsi:type="dcterms:W3CDTF">2025-02-01T19:05:32Z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0E8CB06CFE7E492A99971551CD31A781_11</vt:lpwstr>
  </property>
  <property fmtid="{D5CDD505-2E9C-101B-9397-08002B2CF9AE}" pid="3" name="KSOProductBuildVer">
    <vt:lpwstr>1033-12.2.0.19805</vt:lpwstr>
  </property>
</Properties>
</file>

<file path=docProps/thumbnail.jpeg>
</file>